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67" r:id="rId4"/>
    <p:sldId id="270" r:id="rId5"/>
    <p:sldId id="271" r:id="rId6"/>
    <p:sldId id="273" r:id="rId7"/>
    <p:sldId id="274" r:id="rId8"/>
    <p:sldId id="275" r:id="rId9"/>
    <p:sldId id="265" r:id="rId10"/>
    <p:sldId id="277" r:id="rId11"/>
    <p:sldId id="280" r:id="rId12"/>
    <p:sldId id="281" r:id="rId13"/>
    <p:sldId id="283" r:id="rId14"/>
    <p:sldId id="287" r:id="rId15"/>
    <p:sldId id="288" r:id="rId16"/>
    <p:sldId id="264" r:id="rId17"/>
    <p:sldId id="276" r:id="rId18"/>
    <p:sldId id="262" r:id="rId19"/>
    <p:sldId id="268" r:id="rId20"/>
    <p:sldId id="272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>
        <p:scale>
          <a:sx n="66" d="100"/>
          <a:sy n="66" d="100"/>
        </p:scale>
        <p:origin x="65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10-7-2024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10-7-2024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9FD4-359D-4CD2-8A1E-8D0F2510D485}" type="datetime1">
              <a:rPr lang="nl-BE" smtClean="0"/>
              <a:t>10/07/2024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C490-2594-4BEC-B386-2B944DADD5A1}" type="datetime1">
              <a:rPr lang="nl-BE" smtClean="0"/>
              <a:t>10/07/2024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3D6F-38AE-40E8-89A7-1BF9DEDEC425}" type="datetime1">
              <a:rPr lang="nl-BE" smtClean="0"/>
              <a:t>10/07/2024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23F8-B63B-486A-8843-F5EA691ABA50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650-334F-4C0F-B732-D1C2C17112E9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47B4-C8A0-4208-ABAD-F6499D80DFE7}" type="datetime1">
              <a:rPr lang="nl-BE" smtClean="0"/>
              <a:t>10/07/2024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D89F-3433-46EA-9DCD-00E61F0CCB68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8FC-A797-468C-AA1E-E8EC41AF8A63}" type="datetime1">
              <a:rPr lang="nl-BE" smtClean="0"/>
              <a:t>10/07/2024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B20D-EE69-440B-83FF-AC8C5C5413AA}" type="datetime1">
              <a:rPr lang="nl-BE" smtClean="0"/>
              <a:t>10/07/2024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B83C-150A-42A7-A411-8B57FA374F80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8101EC9-978A-4DBB-B9A0-C8126A811782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B673D19-9562-4F74-98B1-6639367DA11F}" type="datetime1">
              <a:rPr lang="nl-BE" smtClean="0"/>
              <a:t>10/07/2024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hiasDR96/robot_demonstrato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43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24997" y="841285"/>
            <a:ext cx="11040002" cy="3888394"/>
          </a:xfrm>
        </p:spPr>
        <p:txBody>
          <a:bodyPr/>
          <a:lstStyle/>
          <a:p>
            <a:r>
              <a:rPr lang="nl-NL" dirty="0"/>
              <a:t>AI Reliability in Industrial Safety</a:t>
            </a:r>
            <a:br>
              <a:rPr lang="nl-NL" dirty="0"/>
            </a:br>
            <a:r>
              <a:rPr lang="nl-NL" sz="3200" dirty="0"/>
              <a:t>A Case Study with ABB IRB 1200 and Intel RealSense D415</a:t>
            </a:r>
            <a:r>
              <a:rPr lang="nl-NL" dirty="0"/>
              <a:t>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58402" y="5454603"/>
            <a:ext cx="6096524" cy="1135865"/>
          </a:xfrm>
        </p:spPr>
        <p:txBody>
          <a:bodyPr>
            <a:normAutofit/>
          </a:bodyPr>
          <a:lstStyle/>
          <a:p>
            <a:r>
              <a:rPr lang="nl-NL" sz="1800" b="1" dirty="0"/>
              <a:t>Supervisor: </a:t>
            </a:r>
            <a:r>
              <a:rPr lang="nl-NL" sz="1800" i="1" dirty="0"/>
              <a:t>Mathias Verbeke</a:t>
            </a:r>
          </a:p>
          <a:p>
            <a:r>
              <a:rPr lang="nl-NL" sz="1800" b="1" dirty="0"/>
              <a:t>Supervisor: </a:t>
            </a:r>
            <a:r>
              <a:rPr lang="nl-NL" sz="1800" dirty="0"/>
              <a:t>Matthias De Ryck</a:t>
            </a:r>
            <a:endParaRPr lang="nl-NL" sz="1800" i="1" dirty="0"/>
          </a:p>
          <a:p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 Alonso</a:t>
            </a:r>
          </a:p>
          <a:p>
            <a:pPr algn="r"/>
            <a:r>
              <a:rPr lang="nl-BE" dirty="0"/>
              <a:t>Academic year 2023 – 2024 </a:t>
            </a:r>
          </a:p>
          <a:p>
            <a:pPr algn="r"/>
            <a:r>
              <a:rPr lang="nl-BE" dirty="0"/>
              <a:t>Master of AI in Business and Industry</a:t>
            </a:r>
            <a:endParaRPr lang="nl-BE" i="1" dirty="0"/>
          </a:p>
          <a:p>
            <a:pPr algn="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ADDF96-66D5-4448-8CF5-1E363BCC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372601"/>
            <a:ext cx="330431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A128-3A34-C719-A9B5-8134ABE8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46B2-B742-7A72-1520-FD669B50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9005-BDD2-36B6-5059-C12935E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D8AD-3098-016F-FC86-FD3E2895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17" name="Picture 16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28D9B8DA-1F85-B68D-EC9D-960995981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6503" r="8751"/>
          <a:stretch/>
        </p:blipFill>
        <p:spPr>
          <a:xfrm>
            <a:off x="9064940" y="3392549"/>
            <a:ext cx="2551060" cy="2024350"/>
          </a:xfrm>
          <a:prstGeom prst="rect">
            <a:avLst/>
          </a:prstGeom>
        </p:spPr>
      </p:pic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73821561-35C1-0C0C-C1E7-4CBACEBD7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" t="5523" r="8507"/>
          <a:stretch/>
        </p:blipFill>
        <p:spPr>
          <a:xfrm>
            <a:off x="9064940" y="1345831"/>
            <a:ext cx="2547470" cy="2046718"/>
          </a:xfrm>
          <a:prstGeom prst="rect">
            <a:avLst/>
          </a:prstGeom>
        </p:spPr>
      </p:pic>
      <p:pic>
        <p:nvPicPr>
          <p:cNvPr id="20" name="Picture 19" descr="A coin on a white paper&#10;&#10;Description automatically generated">
            <a:extLst>
              <a:ext uri="{FF2B5EF4-FFF2-40B4-BE49-F238E27FC236}">
                <a16:creationId xmlns:a16="http://schemas.microsoft.com/office/drawing/2014/main" id="{2E2E7DA8-A281-80D3-7941-48EF1C4C0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25" y="1496607"/>
            <a:ext cx="3041833" cy="1711032"/>
          </a:xfrm>
          <a:prstGeom prst="rect">
            <a:avLst/>
          </a:prstGeom>
        </p:spPr>
      </p:pic>
      <p:pic>
        <p:nvPicPr>
          <p:cNvPr id="21" name="Picture 20" descr="A white circle in the sky&#10;&#10;Description automatically generated">
            <a:extLst>
              <a:ext uri="{FF2B5EF4-FFF2-40B4-BE49-F238E27FC236}">
                <a16:creationId xmlns:a16="http://schemas.microsoft.com/office/drawing/2014/main" id="{CF651CCB-D1E1-57D1-39A2-5927C992A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725" y="3484444"/>
            <a:ext cx="3041833" cy="1711031"/>
          </a:xfrm>
          <a:prstGeom prst="rect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788BCD-9241-FEA3-316E-7049030D23BB}"/>
              </a:ext>
            </a:extLst>
          </p:cNvPr>
          <p:cNvSpPr txBox="1"/>
          <p:nvPr/>
        </p:nvSpPr>
        <p:spPr>
          <a:xfrm>
            <a:off x="495453" y="1490847"/>
            <a:ext cx="4840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Accuracy    = 99.75%</a:t>
            </a:r>
          </a:p>
          <a:p>
            <a:r>
              <a:rPr lang="es-ES" sz="1600" dirty="0">
                <a:solidFill>
                  <a:srgbClr val="FF0000"/>
                </a:solidFill>
              </a:rPr>
              <a:t>Dice Score = 155% (¿?)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Future study:</a:t>
            </a:r>
          </a:p>
          <a:p>
            <a:br>
              <a:rPr lang="es-ES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1.- Dice Score Calculation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2.- Add Depth to Image (Currently RGB)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3.- Benchmark on Imagenet-C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3.1 Evaluate Robustness to Corruption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3.2 Compare performance Metrics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4.- Dataset Augmentation Effect (Imagenet-C)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5.- Hyperparameter Sweep Study</a:t>
            </a:r>
          </a:p>
        </p:txBody>
      </p:sp>
    </p:spTree>
    <p:extLst>
      <p:ext uri="{BB962C8B-B14F-4D97-AF65-F5344CB8AC3E}">
        <p14:creationId xmlns:p14="http://schemas.microsoft.com/office/powerpoint/2010/main" val="58243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381B-6501-FE57-CA74-023A66F0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2712-FC1A-1637-818F-9CC5BA39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0E-C56B-BCFA-B8E0-BA84B578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CE79F-6A32-DAA9-73B1-F7E983E4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 Processing 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70142A-91A6-F393-C715-EF40940656D2}"/>
              </a:ext>
            </a:extLst>
          </p:cNvPr>
          <p:cNvSpPr/>
          <p:nvPr/>
        </p:nvSpPr>
        <p:spPr>
          <a:xfrm>
            <a:off x="7488847" y="6780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Post Proc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/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28D26-01CC-BFB1-3193-72C9903F365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206065" y="94816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/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blipFill>
                <a:blip r:embed="rId3"/>
                <a:stretch>
                  <a:fillRect r="-20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FC74DC-7E47-8F62-E6CC-F1000FF41F21}"/>
              </a:ext>
            </a:extLst>
          </p:cNvPr>
          <p:cNvCxnSpPr>
            <a:cxnSpLocks/>
          </p:cNvCxnSpPr>
          <p:nvPr/>
        </p:nvCxnSpPr>
        <p:spPr>
          <a:xfrm>
            <a:off x="8536146" y="94490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/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Depth Rescaled</a:t>
                </a:r>
                <a:r>
                  <a:rPr lang="es-ES" sz="12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s-ES" sz="1200" b="1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blipFill>
                <a:blip r:embed="rId4"/>
                <a:stretch>
                  <a:fillRect t="-229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9B408-B3C7-67DC-8A2A-CA2189F0A63F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8001689" y="1224805"/>
            <a:ext cx="0" cy="19111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/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Use: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Mattias de Ryck ‘src/image_processing.py/get_object_pixel ’ [3]</a:t>
                </a:r>
              </a:p>
              <a:p>
                <a:endParaRPr lang="es-ES" sz="16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Future study: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1.- Get more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,…….,</m:t>
                        </m:r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sub>
                        </m:sSub>
                      </m:e>
                    </m:d>
                  </m:oMath>
                </a14:m>
                <a:endParaRPr lang="es-ES" sz="16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1.1 Piece Count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1.2 Geometric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1.2.1 Area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1.2.2 Perimeter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1.2.3 Centroid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1.2.4 Radius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1.2.5 Aspect Ratio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1.2.6 Orientation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1.3 Morphological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1.3.1 Convexity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1.3.2 Texture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1.3.3 Skeletonization</a:t>
                </a:r>
              </a:p>
              <a:p>
                <a:endParaRPr lang="es-E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blipFill>
                <a:blip r:embed="rId5"/>
                <a:stretch>
                  <a:fillRect l="-515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-up of a road&#10;&#10;Description automatically generated">
            <a:extLst>
              <a:ext uri="{FF2B5EF4-FFF2-40B4-BE49-F238E27FC236}">
                <a16:creationId xmlns:a16="http://schemas.microsoft.com/office/drawing/2014/main" id="{6D30FD20-6633-FA34-1DA4-234C3D45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06" y="2216594"/>
            <a:ext cx="3027201" cy="1867239"/>
          </a:xfrm>
          <a:prstGeom prst="rect">
            <a:avLst/>
          </a:prstGeom>
        </p:spPr>
      </p:pic>
      <p:pic>
        <p:nvPicPr>
          <p:cNvPr id="29" name="Picture 28" descr="A close-up of a blue dot&#10;&#10;Description automatically generated">
            <a:extLst>
              <a:ext uri="{FF2B5EF4-FFF2-40B4-BE49-F238E27FC236}">
                <a16:creationId xmlns:a16="http://schemas.microsoft.com/office/drawing/2014/main" id="{EC395649-10D3-A90F-A64E-C541E8F35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531" y="2225758"/>
            <a:ext cx="3027201" cy="1867371"/>
          </a:xfrm>
          <a:prstGeom prst="rect">
            <a:avLst/>
          </a:prstGeom>
        </p:spPr>
      </p:pic>
      <p:pic>
        <p:nvPicPr>
          <p:cNvPr id="31" name="Picture 30" descr="A close-up of a blue dot&#10;&#10;Description automatically generated">
            <a:extLst>
              <a:ext uri="{FF2B5EF4-FFF2-40B4-BE49-F238E27FC236}">
                <a16:creationId xmlns:a16="http://schemas.microsoft.com/office/drawing/2014/main" id="{60488270-6C0C-8F2E-26BC-9CDA290E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940" y="4169484"/>
            <a:ext cx="3027201" cy="1866823"/>
          </a:xfrm>
          <a:prstGeom prst="rect">
            <a:avLst/>
          </a:prstGeom>
        </p:spPr>
      </p:pic>
      <p:pic>
        <p:nvPicPr>
          <p:cNvPr id="32" name="Picture 31" descr="A blue dot on a white surface&#10;&#10;Description automatically generated">
            <a:extLst>
              <a:ext uri="{FF2B5EF4-FFF2-40B4-BE49-F238E27FC236}">
                <a16:creationId xmlns:a16="http://schemas.microsoft.com/office/drawing/2014/main" id="{984BFA26-249A-2F10-357C-4DDE87BE9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145" y="4219752"/>
            <a:ext cx="3021255" cy="1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A4A-CEE9-8F9F-F381-5477D4FB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4C932-E365-9D57-227B-9C59A57F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F9E71-0999-5C6B-7ED6-13B11951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E96F7-BAD6-13C9-5B0F-A797118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1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F99B0-4D4D-430B-DE6C-A4BE796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83" y="1555623"/>
            <a:ext cx="4878152" cy="3288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/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Objective:</a:t>
                </a:r>
              </a:p>
              <a:p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Capture Transformation Matrix Complexity, Camera Deviation, Tool Correction.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Input: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Warped camera frame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Output: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End Effector ground truth position.</a:t>
                </a:r>
              </a:p>
              <a:p>
                <a:r>
                  <a:rPr lang="es-ES" dirty="0"/>
                  <a:t>	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blipFill>
                <a:blip r:embed="rId3"/>
                <a:stretch>
                  <a:fillRect l="-908" t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64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5A008-03F2-DAD1-CCCE-0CF2C65D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0BAA3-A91D-A2DF-BEB8-63A9E818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C0FF0-E476-04F1-B10D-141D2344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2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73612-9CEF-3C05-F1BD-892568ED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953" y="1083688"/>
            <a:ext cx="3151847" cy="207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B19C1-3BD9-5B6D-D252-26CB17E8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29" y="3429000"/>
            <a:ext cx="2908771" cy="1910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C80841-6989-4FE4-E8A7-B34250317E86}"/>
              </a:ext>
            </a:extLst>
          </p:cNvPr>
          <p:cNvSpPr txBox="1"/>
          <p:nvPr/>
        </p:nvSpPr>
        <p:spPr>
          <a:xfrm>
            <a:off x="8059230" y="695187"/>
            <a:ext cx="327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Greedy Layer Wise Training:</a:t>
            </a:r>
            <a:endParaRPr lang="en-GB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5E46A-4416-F7F2-FA42-8F49EB57E569}"/>
              </a:ext>
            </a:extLst>
          </p:cNvPr>
          <p:cNvSpPr txBox="1"/>
          <p:nvPr/>
        </p:nvSpPr>
        <p:spPr>
          <a:xfrm>
            <a:off x="576000" y="1359036"/>
            <a:ext cx="6171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Objective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Capture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Uncertainty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 in robot decisión-making.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Process:</a:t>
            </a:r>
            <a:br>
              <a:rPr lang="es-ES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1.- Train a MLP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Objective: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Given inputs, compute the end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end effector´s ground truth position.</a:t>
            </a:r>
            <a:br>
              <a:rPr lang="es-E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Input: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Output: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2.- Train a Classifier with Previously Trained Weights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Purpose: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Predict=1 for training data points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Key Features: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Sigmoid activation function in the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final layer.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3.- Uncertainty: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3.1 First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Embeddings [5][6]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3.2 Second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Runtime Monitoring of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Neuron Activation Patterns. [4][6]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71E1B-138C-F359-CB31-4D5E8861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92106"/>
            <a:ext cx="11041200" cy="446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[1] A. F. Frangi, J. Hornegger, N. Navab, and W. M. Wells, "U-Net: Convolutional Networks for Biomedical Image Segmentation," in </a:t>
            </a:r>
            <a:r>
              <a:rPr lang="en-GB" sz="2000" i="1" dirty="0"/>
              <a:t>Lecture Notes in Computer Science</a:t>
            </a:r>
            <a:r>
              <a:rPr lang="en-GB" sz="2000" dirty="0"/>
              <a:t>, vol. 9351, pp. 234-241, Springer International Publishing AG, Switzerland, 2015, ISBN: 9783319245737.</a:t>
            </a:r>
          </a:p>
          <a:p>
            <a:pPr marL="0" indent="0">
              <a:buNone/>
            </a:pPr>
            <a:r>
              <a:rPr lang="en-GB" sz="2000" dirty="0"/>
              <a:t>[2] D. Hendrycks and T. Dietterich, "Benchmarking Neural Network Robustness to Common Corruptions and Perturbations," 2019.</a:t>
            </a:r>
          </a:p>
          <a:p>
            <a:pPr marL="0" indent="0">
              <a:buNone/>
            </a:pPr>
            <a:r>
              <a:rPr lang="en-GB" sz="2000" dirty="0"/>
              <a:t>[3] M. De Ryck, "Robot Demonstrator Code," 2023, GitHub repository. Available: </a:t>
            </a:r>
            <a:r>
              <a:rPr lang="en-GB" sz="2000" dirty="0">
                <a:hlinkClick r:id="rId2"/>
              </a:rPr>
              <a:t>https://github.com/MatthiasDR96/robot_demonstrator.git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[4] Chih-Hong, Cheng, Nührenberg, Georg, and Yasuoka, Hirotoshi. "Runtime Monitoring Neuron Activation Patterns." arXiv.org, 2018. ISSN 2331-8422.</a:t>
            </a:r>
          </a:p>
          <a:p>
            <a:pPr marL="0" indent="0">
              <a:buNone/>
            </a:pPr>
            <a:r>
              <a:rPr lang="en-GB" sz="2000" dirty="0"/>
              <a:t>[5] Lakshminarayanan, B., Pritzel, A., &amp; Blundell, C. (2016). Simple and Scalable Predictive Uncertainty Estimation using Deep Ensembles. arXiv.org.</a:t>
            </a:r>
          </a:p>
          <a:p>
            <a:pPr marL="0" indent="0">
              <a:buNone/>
            </a:pPr>
            <a:r>
              <a:rPr lang="en-GB" sz="2100" dirty="0"/>
              <a:t>[6] Sahu, Amit; Vállez, Noelia; Rodríguez-Bobada, Rosana; Alhaddad, Mohamad; Moured, Omar; Neugschwandtner, Georg. "Application of the Neural Network Dependability Kit in Real-World Environments." arXiv (Cornell University), 2020. ISSN: 2331-8422.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5188-5938-44CA-5B32-227D4A5A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B8C0A-F365-389E-930F-0A5E7D1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FB513-BC90-6B33-3E4C-700CBB3E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B2E3DB-FB9B-19E9-1E2D-9133A8C33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7A530-22DE-0960-8393-C042C118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A65B8-DE5B-736A-F1E3-696D03C3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4D60-9CC8-7696-B1B4-4A1D5C8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8C862D-2217-1C61-FB8F-29ADB674C954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C8C4BF-D13B-902A-2838-C1E0265FCE12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9F5A7D-40F0-6993-1D0F-306B308A6634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9C8B44-46FA-06B6-F692-747F01F47638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E35C67-4DFE-59D1-2A3D-D198210AD9C6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C206A7-6FE0-F289-76FE-5A597BB29A13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7C5F69-5BE4-FBA8-6C0E-0FE6096544D6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75EB56-0234-4DEE-B935-F12ED3273EA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8C62C3-6A61-88C4-2C2B-B5FA00E86905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/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D26142-9306-86B8-EEC7-4834CCF74511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921472-F20E-E72E-098D-1D6C893FCB63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8443F13-F2CF-8C30-5900-EF845FD92DA6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Sorting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BB79D6-78E4-0FBE-E0BC-592715AB9956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11F6155-5809-009C-7458-0B9489BCA8D8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B82E53-9E51-4AF0-B3E4-852E421D778D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5AFC727-4D21-9C2C-A4E5-362A296513E8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CC9BEC9-C5C6-CD1A-6883-AB78FDE0436E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87F417-EF03-9E0A-A040-CCD87402B3BE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4BDB7D-EE74-736D-208E-2045DB9C7251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0078F48-6182-6044-D526-93A4EC23F20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9835814F-9DFD-A3DB-0D9A-58438C3FE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82241C84-9CE3-DF1A-461D-469027E47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CE26D-E4B8-23AF-2EEA-F00046630C38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F5709D-C87F-C478-36D2-E9402C4AB7A7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/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blipFill>
                <a:blip r:embed="rId6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/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Rescaled Image: </a:t>
                </a:r>
                <a:endParaRPr lang="es-ES" sz="14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blipFill>
                <a:blip r:embed="rId7"/>
                <a:stretch>
                  <a:fillRect t="-2326" r="-3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/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Raw Image: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/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/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/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blipFill>
                <a:blip r:embed="rId11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3605A488-B793-2795-6859-E832EAB8BF48}"/>
              </a:ext>
            </a:extLst>
          </p:cNvPr>
          <p:cNvSpPr/>
          <p:nvPr/>
        </p:nvSpPr>
        <p:spPr>
          <a:xfrm>
            <a:off x="10230903" y="296734"/>
            <a:ext cx="162560" cy="168884"/>
          </a:xfrm>
          <a:prstGeom prst="rect">
            <a:avLst/>
          </a:prstGeom>
          <a:solidFill>
            <a:srgbClr val="CCFF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B69FE9-84D7-328C-EA98-E712CA38C3BA}"/>
              </a:ext>
            </a:extLst>
          </p:cNvPr>
          <p:cNvSpPr/>
          <p:nvPr/>
        </p:nvSpPr>
        <p:spPr>
          <a:xfrm>
            <a:off x="10230903" y="618018"/>
            <a:ext cx="162560" cy="168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22961F-0A2A-3566-D0E1-D5CB5598145A}"/>
              </a:ext>
            </a:extLst>
          </p:cNvPr>
          <p:cNvSpPr/>
          <p:nvPr/>
        </p:nvSpPr>
        <p:spPr>
          <a:xfrm>
            <a:off x="10230903" y="914794"/>
            <a:ext cx="162560" cy="168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Picture 63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64AD5C23-36C3-78A4-CDF9-BCFF30FA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80836" y="1236078"/>
            <a:ext cx="290453" cy="16888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3C88E-3114-99B5-41D2-1E51B2485E4B}"/>
              </a:ext>
            </a:extLst>
          </p:cNvPr>
          <p:cNvSpPr txBox="1"/>
          <p:nvPr/>
        </p:nvSpPr>
        <p:spPr>
          <a:xfrm>
            <a:off x="10471289" y="250371"/>
            <a:ext cx="94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Complete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5EB3DD-0495-2739-422D-08DFD192544F}"/>
              </a:ext>
            </a:extLst>
          </p:cNvPr>
          <p:cNvSpPr txBox="1"/>
          <p:nvPr/>
        </p:nvSpPr>
        <p:spPr>
          <a:xfrm>
            <a:off x="10495496" y="565848"/>
            <a:ext cx="948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In progres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98ABD8-1DCC-9B6E-332D-2D96A8ACC360}"/>
              </a:ext>
            </a:extLst>
          </p:cNvPr>
          <p:cNvSpPr txBox="1"/>
          <p:nvPr/>
        </p:nvSpPr>
        <p:spPr>
          <a:xfrm>
            <a:off x="10474743" y="879077"/>
            <a:ext cx="1198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Control Block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9E8F6-FA33-418A-4B98-6E50D4512C43}"/>
              </a:ext>
            </a:extLst>
          </p:cNvPr>
          <p:cNvSpPr txBox="1"/>
          <p:nvPr/>
        </p:nvSpPr>
        <p:spPr>
          <a:xfrm>
            <a:off x="10495495" y="1184459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/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/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/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2F54CAA-B570-AF45-35BE-1B6B379B2D04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4C511D-CF87-5043-F029-4B6845E48DEE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C86C57C2-AEED-D83D-CCC5-19542692C3A8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5E12A44-C16B-4D8A-02C8-372B0A9BDA3F}"/>
              </a:ext>
            </a:extLst>
          </p:cNvPr>
          <p:cNvCxnSpPr>
            <a:cxnSpLocks/>
            <a:stCxn id="76" idx="0"/>
            <a:endCxn id="78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0F4CB04-9E4F-8CBA-6AF0-1E6A9F40C82D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2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213F5C-A029-65AC-056A-5A562674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EAE98E-D7F4-EA9D-BD58-4D0FA6933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44F5F-5896-3AEB-EF71-0CC3444F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EA96-A949-45EB-1997-BD1DE9D6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03079-2CC4-BDCD-2565-0A92D5B52E62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F3502D-4E75-BA87-A6D4-BBFB3CFE64C1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91076C-1A36-BD11-9251-091A41725F67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C1D260-B5F1-EF89-8372-2DF1270DA4C1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612D06-D0A6-9AEE-DE67-66DAE05ECF5E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EFADE4-F078-19CD-AF2F-D51BB0B06D1A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76334C-3A39-FFA1-53C9-A3E465C28653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A0E091-8DCE-F529-85D7-8DBC3961565B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DDF5C9-8E11-43E4-92F2-7A2D421F8F7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E32F2FA3-749F-17DD-003D-B33103E51BD3}"/>
              </a:ext>
            </a:extLst>
          </p:cNvPr>
          <p:cNvSpPr/>
          <p:nvPr/>
        </p:nvSpPr>
        <p:spPr>
          <a:xfrm>
            <a:off x="7884468" y="4111918"/>
            <a:ext cx="1437274" cy="745937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U&gt;T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36936D-850C-2198-61E1-B2B58A1860E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24E1A-7CAD-0C56-0F91-1B5A63EF00A0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402F743-9F40-5BAF-FE73-902D6C979C1A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Rounding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194AB7-4E0A-9735-D8DB-7B107CCCF18A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CADCE46-2C86-E5F1-5F06-02478F6FE0F5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33BC40F-2312-D3AA-80E8-C6155C933E32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249B02-445B-6DFA-3D96-C0017C0DA38E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0FD2B61-B6CD-02FA-FAD2-1E04573CF5F3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650FDE-EE0E-455D-17D1-0F7510A0319B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7D0A8D-4C5C-B01C-F333-8D921399627B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AA93BF-6BAB-0987-056D-8BDB2ADE15C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4421E1C2-AAEC-5972-7E89-F47001750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CB508696-25A0-0B6F-2463-C8DB0040A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E7550664-FCF3-B678-5FF7-B801AE5D636C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DEF6C7-C449-AF13-D969-F6597BEBAC64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1A90D7A-59DA-AAAB-2C77-ECA58350828D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745C0D6-1849-4335-83A6-ACDC9E59615F}"/>
              </a:ext>
            </a:extLst>
          </p:cNvPr>
          <p:cNvCxnSpPr>
            <a:cxnSpLocks/>
            <a:stCxn id="114" idx="0"/>
            <a:endCxn id="117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1306A62-AD98-2B04-C480-99B1276D87D0}"/>
              </a:ext>
            </a:extLst>
          </p:cNvPr>
          <p:cNvCxnSpPr>
            <a:cxnSpLocks/>
            <a:stCxn id="15" idx="0"/>
            <a:endCxn id="117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/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1920 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1080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1200" b="0" dirty="0"/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D55079-2E12-2E5F-1E52-1FDB0A92DDFD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CDD36B-9A30-D474-4FEB-023C72DA245B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/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Mask: </a:t>
                </a:r>
                <a:endParaRPr lang="es-ES" sz="1200" b="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×270×1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blipFill>
                <a:blip r:embed="rId6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/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    Rescaled Image: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×270×4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blipFill>
                <a:blip r:embed="rId7"/>
                <a:stretch>
                  <a:fillRect t="-2667" r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7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600" b="1" dirty="0"/>
              <a:t>KU Leuven Brugge  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5096C-4B65-5129-2977-CF5994D6A527}"/>
              </a:ext>
            </a:extLst>
          </p:cNvPr>
          <p:cNvSpPr/>
          <p:nvPr/>
        </p:nvSpPr>
        <p:spPr>
          <a:xfrm>
            <a:off x="4039980" y="2187866"/>
            <a:ext cx="4112040" cy="154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F501-78A4-66F6-79EB-0AF59D062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"/>
          <a:stretch/>
        </p:blipFill>
        <p:spPr>
          <a:xfrm>
            <a:off x="6339599" y="638974"/>
            <a:ext cx="1599061" cy="153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92752-324F-45B0-4C42-47597DDC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7" t="31437" r="50000" b="3804"/>
          <a:stretch/>
        </p:blipFill>
        <p:spPr>
          <a:xfrm>
            <a:off x="4365099" y="1065886"/>
            <a:ext cx="179423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A2B75-AAA7-11CA-0E7D-1201AD7D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525">
            <a:off x="4181610" y="561770"/>
            <a:ext cx="950070" cy="58091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13A198D-960A-D145-4CE4-53DD0B8F7AEB}"/>
              </a:ext>
            </a:extLst>
          </p:cNvPr>
          <p:cNvSpPr/>
          <p:nvPr/>
        </p:nvSpPr>
        <p:spPr>
          <a:xfrm>
            <a:off x="5756951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D9193C-9EBC-9612-F0A2-2E75A7B5811C}"/>
              </a:ext>
            </a:extLst>
          </p:cNvPr>
          <p:cNvSpPr/>
          <p:nvPr/>
        </p:nvSpPr>
        <p:spPr>
          <a:xfrm>
            <a:off x="6134175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6E486-2F87-04E3-45E1-580032F02E4F}"/>
              </a:ext>
            </a:extLst>
          </p:cNvPr>
          <p:cNvSpPr/>
          <p:nvPr/>
        </p:nvSpPr>
        <p:spPr>
          <a:xfrm>
            <a:off x="6434517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052C37-51B7-8C47-5F23-6EE9966A9500}"/>
              </a:ext>
            </a:extLst>
          </p:cNvPr>
          <p:cNvSpPr/>
          <p:nvPr/>
        </p:nvSpPr>
        <p:spPr>
          <a:xfrm>
            <a:off x="6811741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C37F28-5AC1-7241-D76F-0026BA43DAE6}"/>
              </a:ext>
            </a:extLst>
          </p:cNvPr>
          <p:cNvSpPr txBox="1"/>
          <p:nvPr/>
        </p:nvSpPr>
        <p:spPr>
          <a:xfrm>
            <a:off x="10678160" y="165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Drawing: </a:t>
            </a:r>
            <a:endParaRPr lang="en-GB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C15C4A-0BE6-D493-1301-668E7D7A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70" y="2665681"/>
            <a:ext cx="5368201" cy="287180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495AC40-D14F-758D-D825-24B9A8569F8D}"/>
              </a:ext>
            </a:extLst>
          </p:cNvPr>
          <p:cNvCxnSpPr/>
          <p:nvPr/>
        </p:nvCxnSpPr>
        <p:spPr>
          <a:xfrm flipH="1">
            <a:off x="3518704" y="2342225"/>
            <a:ext cx="846395" cy="493572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0787B62-86F0-BC44-01C8-67795400473E}"/>
              </a:ext>
            </a:extLst>
          </p:cNvPr>
          <p:cNvCxnSpPr>
            <a:cxnSpLocks/>
          </p:cNvCxnSpPr>
          <p:nvPr/>
        </p:nvCxnSpPr>
        <p:spPr>
          <a:xfrm>
            <a:off x="7443472" y="2334154"/>
            <a:ext cx="383431" cy="50915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6E57D-1958-2E84-EF7C-3FD9D81F71E6}"/>
              </a:ext>
            </a:extLst>
          </p:cNvPr>
          <p:cNvSpPr/>
          <p:nvPr/>
        </p:nvSpPr>
        <p:spPr>
          <a:xfrm>
            <a:off x="1860919" y="822677"/>
            <a:ext cx="7865806" cy="3637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4517F-13E7-B3B9-EE1C-6594D6CCFBBE}"/>
              </a:ext>
            </a:extLst>
          </p:cNvPr>
          <p:cNvCxnSpPr>
            <a:cxnSpLocks/>
          </p:cNvCxnSpPr>
          <p:nvPr/>
        </p:nvCxnSpPr>
        <p:spPr>
          <a:xfrm>
            <a:off x="1860919" y="1224279"/>
            <a:ext cx="7865806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9C0BEB-FCF1-A625-A64A-1169FF5B8EFA}"/>
              </a:ext>
            </a:extLst>
          </p:cNvPr>
          <p:cNvCxnSpPr>
            <a:cxnSpLocks/>
          </p:cNvCxnSpPr>
          <p:nvPr/>
        </p:nvCxnSpPr>
        <p:spPr>
          <a:xfrm>
            <a:off x="1966763" y="1801110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1514C-823C-D615-DBFC-87967E7C4CFC}"/>
              </a:ext>
            </a:extLst>
          </p:cNvPr>
          <p:cNvCxnSpPr>
            <a:cxnSpLocks/>
          </p:cNvCxnSpPr>
          <p:nvPr/>
        </p:nvCxnSpPr>
        <p:spPr>
          <a:xfrm>
            <a:off x="1976367" y="2332703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D0622-F11C-47B7-7B63-9CE5968D2AAF}"/>
              </a:ext>
            </a:extLst>
          </p:cNvPr>
          <p:cNvCxnSpPr>
            <a:cxnSpLocks/>
          </p:cNvCxnSpPr>
          <p:nvPr/>
        </p:nvCxnSpPr>
        <p:spPr>
          <a:xfrm>
            <a:off x="1976367" y="2888845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67E977-698A-3072-8BA7-0E9D7B115E05}"/>
              </a:ext>
            </a:extLst>
          </p:cNvPr>
          <p:cNvCxnSpPr>
            <a:cxnSpLocks/>
          </p:cNvCxnSpPr>
          <p:nvPr/>
        </p:nvCxnSpPr>
        <p:spPr>
          <a:xfrm>
            <a:off x="1829111" y="3460024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DB5FA1-A6DD-9EFE-9982-71B9B13690C9}"/>
              </a:ext>
            </a:extLst>
          </p:cNvPr>
          <p:cNvCxnSpPr>
            <a:cxnSpLocks/>
          </p:cNvCxnSpPr>
          <p:nvPr/>
        </p:nvCxnSpPr>
        <p:spPr>
          <a:xfrm>
            <a:off x="1839763" y="4033102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B890BB-8486-D514-6C5D-F77CE867365E}"/>
              </a:ext>
            </a:extLst>
          </p:cNvPr>
          <p:cNvCxnSpPr>
            <a:cxnSpLocks/>
          </p:cNvCxnSpPr>
          <p:nvPr/>
        </p:nvCxnSpPr>
        <p:spPr>
          <a:xfrm flipV="1">
            <a:off x="6192480" y="822677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3A1738-9395-629E-5CC9-5A59A90263CA}"/>
              </a:ext>
            </a:extLst>
          </p:cNvPr>
          <p:cNvCxnSpPr>
            <a:cxnSpLocks/>
          </p:cNvCxnSpPr>
          <p:nvPr/>
        </p:nvCxnSpPr>
        <p:spPr>
          <a:xfrm flipV="1">
            <a:off x="689961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0443B7-7A99-962A-8CA2-344A225EC708}"/>
              </a:ext>
            </a:extLst>
          </p:cNvPr>
          <p:cNvCxnSpPr>
            <a:cxnSpLocks/>
          </p:cNvCxnSpPr>
          <p:nvPr/>
        </p:nvCxnSpPr>
        <p:spPr>
          <a:xfrm flipV="1">
            <a:off x="763113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705845-D019-418B-D006-762A9A54DC9E}"/>
              </a:ext>
            </a:extLst>
          </p:cNvPr>
          <p:cNvCxnSpPr>
            <a:cxnSpLocks/>
          </p:cNvCxnSpPr>
          <p:nvPr/>
        </p:nvCxnSpPr>
        <p:spPr>
          <a:xfrm flipV="1">
            <a:off x="8350464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CA7E-9F12-B323-3527-13F5217A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86A3-C460-3C4D-A051-9B011B0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E0AAB-4F8A-B865-A7F7-CC7C1D84D5AD}"/>
              </a:ext>
            </a:extLst>
          </p:cNvPr>
          <p:cNvSpPr/>
          <p:nvPr/>
        </p:nvSpPr>
        <p:spPr>
          <a:xfrm>
            <a:off x="8134210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39C8D-A98E-BD99-A075-2B991012712A}"/>
              </a:ext>
            </a:extLst>
          </p:cNvPr>
          <p:cNvSpPr/>
          <p:nvPr/>
        </p:nvSpPr>
        <p:spPr>
          <a:xfrm>
            <a:off x="8153255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11D11-04DE-A35B-6D1F-FC02D95AC8B8}"/>
              </a:ext>
            </a:extLst>
          </p:cNvPr>
          <p:cNvSpPr/>
          <p:nvPr/>
        </p:nvSpPr>
        <p:spPr>
          <a:xfrm>
            <a:off x="8153255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24032-79AF-F916-507C-EC950B3CB1DE}"/>
              </a:ext>
            </a:extLst>
          </p:cNvPr>
          <p:cNvSpPr/>
          <p:nvPr/>
        </p:nvSpPr>
        <p:spPr>
          <a:xfrm>
            <a:off x="8153255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C17C7-7838-C4D9-46AF-9731C1D8EEF4}"/>
              </a:ext>
            </a:extLst>
          </p:cNvPr>
          <p:cNvSpPr/>
          <p:nvPr/>
        </p:nvSpPr>
        <p:spPr>
          <a:xfrm>
            <a:off x="8134210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42DE8-3B41-BB9E-7322-D162E1999951}"/>
              </a:ext>
            </a:extLst>
          </p:cNvPr>
          <p:cNvSpPr/>
          <p:nvPr/>
        </p:nvSpPr>
        <p:spPr>
          <a:xfrm>
            <a:off x="8134210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883098-31D6-43AA-346C-51BDDCE22003}"/>
              </a:ext>
            </a:extLst>
          </p:cNvPr>
          <p:cNvSpPr/>
          <p:nvPr/>
        </p:nvSpPr>
        <p:spPr>
          <a:xfrm>
            <a:off x="7401707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9AB1D0-057E-CE5D-3B8A-FD52C3EC5D97}"/>
              </a:ext>
            </a:extLst>
          </p:cNvPr>
          <p:cNvSpPr/>
          <p:nvPr/>
        </p:nvSpPr>
        <p:spPr>
          <a:xfrm>
            <a:off x="7420752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ECDBDF-C704-A65F-CF7A-0C292F024D01}"/>
              </a:ext>
            </a:extLst>
          </p:cNvPr>
          <p:cNvSpPr/>
          <p:nvPr/>
        </p:nvSpPr>
        <p:spPr>
          <a:xfrm>
            <a:off x="7420752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EF22-4B99-DEEF-7FC4-6F95C51ECC1E}"/>
              </a:ext>
            </a:extLst>
          </p:cNvPr>
          <p:cNvSpPr/>
          <p:nvPr/>
        </p:nvSpPr>
        <p:spPr>
          <a:xfrm>
            <a:off x="7420752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50C7-FD0D-32D9-F82C-875C5D88ACD2}"/>
              </a:ext>
            </a:extLst>
          </p:cNvPr>
          <p:cNvSpPr/>
          <p:nvPr/>
        </p:nvSpPr>
        <p:spPr>
          <a:xfrm>
            <a:off x="7401707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0851BD-DB80-F218-E428-D6DF356FA5C2}"/>
              </a:ext>
            </a:extLst>
          </p:cNvPr>
          <p:cNvSpPr/>
          <p:nvPr/>
        </p:nvSpPr>
        <p:spPr>
          <a:xfrm>
            <a:off x="7401707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EE79D-DC69-577F-BE35-B1E3DC9C489A}"/>
              </a:ext>
            </a:extLst>
          </p:cNvPr>
          <p:cNvSpPr/>
          <p:nvPr/>
        </p:nvSpPr>
        <p:spPr>
          <a:xfrm>
            <a:off x="6669204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D4BFAC-1EFE-5BEC-2CF6-393B152722B3}"/>
              </a:ext>
            </a:extLst>
          </p:cNvPr>
          <p:cNvSpPr/>
          <p:nvPr/>
        </p:nvSpPr>
        <p:spPr>
          <a:xfrm>
            <a:off x="6688249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519B3-2C85-F7BD-9E20-EC89A886F7C0}"/>
              </a:ext>
            </a:extLst>
          </p:cNvPr>
          <p:cNvSpPr/>
          <p:nvPr/>
        </p:nvSpPr>
        <p:spPr>
          <a:xfrm>
            <a:off x="6688249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E714B8-16D9-BCDF-2AA0-408F205C2E54}"/>
              </a:ext>
            </a:extLst>
          </p:cNvPr>
          <p:cNvSpPr/>
          <p:nvPr/>
        </p:nvSpPr>
        <p:spPr>
          <a:xfrm>
            <a:off x="6688249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E1465A-7C37-33A1-81F7-5A02BA7CE251}"/>
              </a:ext>
            </a:extLst>
          </p:cNvPr>
          <p:cNvSpPr/>
          <p:nvPr/>
        </p:nvSpPr>
        <p:spPr>
          <a:xfrm>
            <a:off x="6669204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671EC-3AB1-4055-BB6F-2781036E8303}"/>
              </a:ext>
            </a:extLst>
          </p:cNvPr>
          <p:cNvSpPr/>
          <p:nvPr/>
        </p:nvSpPr>
        <p:spPr>
          <a:xfrm>
            <a:off x="6669204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31728-D686-E896-8ECE-4B6DE29FB51E}"/>
              </a:ext>
            </a:extLst>
          </p:cNvPr>
          <p:cNvSpPr/>
          <p:nvPr/>
        </p:nvSpPr>
        <p:spPr>
          <a:xfrm>
            <a:off x="5955746" y="1005193"/>
            <a:ext cx="432000" cy="448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94E1B0-6CFB-95B5-4F6F-C1FEF4AEE967}"/>
              </a:ext>
            </a:extLst>
          </p:cNvPr>
          <p:cNvSpPr/>
          <p:nvPr/>
        </p:nvSpPr>
        <p:spPr>
          <a:xfrm>
            <a:off x="5974791" y="156056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BE1709-C2E3-886E-3071-F84B1D2168FA}"/>
              </a:ext>
            </a:extLst>
          </p:cNvPr>
          <p:cNvSpPr/>
          <p:nvPr/>
        </p:nvSpPr>
        <p:spPr>
          <a:xfrm>
            <a:off x="5974791" y="2116703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0FF673-FA96-5311-38EA-62335516E669}"/>
              </a:ext>
            </a:extLst>
          </p:cNvPr>
          <p:cNvSpPr/>
          <p:nvPr/>
        </p:nvSpPr>
        <p:spPr>
          <a:xfrm>
            <a:off x="5974791" y="267284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9F156-2937-330B-8045-BF2B8861ECA0}"/>
              </a:ext>
            </a:extLst>
          </p:cNvPr>
          <p:cNvSpPr/>
          <p:nvPr/>
        </p:nvSpPr>
        <p:spPr>
          <a:xfrm>
            <a:off x="5955746" y="3227437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8FD24F-FB94-9F53-0FB5-C8449DA25D94}"/>
              </a:ext>
            </a:extLst>
          </p:cNvPr>
          <p:cNvSpPr/>
          <p:nvPr/>
        </p:nvSpPr>
        <p:spPr>
          <a:xfrm>
            <a:off x="5955746" y="380131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8E1CB1-4AEA-8A03-F064-57A0F35B225E}"/>
              </a:ext>
            </a:extLst>
          </p:cNvPr>
          <p:cNvSpPr/>
          <p:nvPr/>
        </p:nvSpPr>
        <p:spPr>
          <a:xfrm>
            <a:off x="9726725" y="4465529"/>
            <a:ext cx="275303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..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5D3F85-33DF-9B77-9FB8-DE6654C59CD3}"/>
              </a:ext>
            </a:extLst>
          </p:cNvPr>
          <p:cNvCxnSpPr>
            <a:stCxn id="31" idx="2"/>
          </p:cNvCxnSpPr>
          <p:nvPr/>
        </p:nvCxnSpPr>
        <p:spPr>
          <a:xfrm flipH="1">
            <a:off x="9136790" y="4617929"/>
            <a:ext cx="58993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34C9C2-3E00-DE4A-5885-4F9C01BE56C6}"/>
              </a:ext>
            </a:extLst>
          </p:cNvPr>
          <p:cNvCxnSpPr>
            <a:cxnSpLocks/>
          </p:cNvCxnSpPr>
          <p:nvPr/>
        </p:nvCxnSpPr>
        <p:spPr>
          <a:xfrm>
            <a:off x="9864376" y="4770329"/>
            <a:ext cx="0" cy="6348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55CB731-7958-D25C-AEE2-0DCBC8894A58}"/>
              </a:ext>
            </a:extLst>
          </p:cNvPr>
          <p:cNvSpPr/>
          <p:nvPr/>
        </p:nvSpPr>
        <p:spPr>
          <a:xfrm>
            <a:off x="9800467" y="4555282"/>
            <a:ext cx="127819" cy="125294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4909-67CA-136E-A8E9-7764AB63EAE7}"/>
              </a:ext>
            </a:extLst>
          </p:cNvPr>
          <p:cNvSpPr txBox="1"/>
          <p:nvPr/>
        </p:nvSpPr>
        <p:spPr>
          <a:xfrm>
            <a:off x="9718020" y="5381698"/>
            <a:ext cx="27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Y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656FA-F2BF-EA3A-1CFC-29D6869FBE8B}"/>
              </a:ext>
            </a:extLst>
          </p:cNvPr>
          <p:cNvSpPr txBox="1"/>
          <p:nvPr/>
        </p:nvSpPr>
        <p:spPr>
          <a:xfrm>
            <a:off x="8851930" y="4433263"/>
            <a:ext cx="28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7F74-8650-8D2B-75EF-C1ED82E74C56}"/>
              </a:ext>
            </a:extLst>
          </p:cNvPr>
          <p:cNvSpPr txBox="1"/>
          <p:nvPr/>
        </p:nvSpPr>
        <p:spPr>
          <a:xfrm>
            <a:off x="10002028" y="4433263"/>
            <a:ext cx="314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Z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18E4D-8893-353E-BFC2-D0301FD52F49}"/>
              </a:ext>
            </a:extLst>
          </p:cNvPr>
          <p:cNvSpPr/>
          <p:nvPr/>
        </p:nvSpPr>
        <p:spPr>
          <a:xfrm>
            <a:off x="9601673" y="176322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ROBOT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FB06B-FAE8-2741-DCE6-C7DC613CB6B7}"/>
              </a:ext>
            </a:extLst>
          </p:cNvPr>
          <p:cNvSpPr/>
          <p:nvPr/>
        </p:nvSpPr>
        <p:spPr>
          <a:xfrm>
            <a:off x="1691460" y="173185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CAMERA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7F508E-958A-9569-D49A-76C33195A607}"/>
              </a:ext>
            </a:extLst>
          </p:cNvPr>
          <p:cNvSpPr txBox="1"/>
          <p:nvPr/>
        </p:nvSpPr>
        <p:spPr>
          <a:xfrm>
            <a:off x="840411" y="3863429"/>
            <a:ext cx="8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C1B40-9F69-04C6-BD80-164E49D1371E}"/>
              </a:ext>
            </a:extLst>
          </p:cNvPr>
          <p:cNvSpPr txBox="1"/>
          <p:nvPr/>
        </p:nvSpPr>
        <p:spPr>
          <a:xfrm>
            <a:off x="840411" y="3292900"/>
            <a:ext cx="890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E74F27-181B-4AAD-A2F3-CD1F2EB3820E}"/>
              </a:ext>
            </a:extLst>
          </p:cNvPr>
          <p:cNvSpPr txBox="1"/>
          <p:nvPr/>
        </p:nvSpPr>
        <p:spPr>
          <a:xfrm>
            <a:off x="922359" y="2734956"/>
            <a:ext cx="885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466A1-FC89-F0B4-0F42-43C1E4D45553}"/>
              </a:ext>
            </a:extLst>
          </p:cNvPr>
          <p:cNvSpPr txBox="1"/>
          <p:nvPr/>
        </p:nvSpPr>
        <p:spPr>
          <a:xfrm>
            <a:off x="840411" y="2205633"/>
            <a:ext cx="1135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- 50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E587B-38AF-0950-AC69-C65576233183}"/>
              </a:ext>
            </a:extLst>
          </p:cNvPr>
          <p:cNvSpPr txBox="1"/>
          <p:nvPr/>
        </p:nvSpPr>
        <p:spPr>
          <a:xfrm>
            <a:off x="806939" y="1647689"/>
            <a:ext cx="103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7BF408-D81B-44D6-D48E-0BB220B65F89}"/>
              </a:ext>
            </a:extLst>
          </p:cNvPr>
          <p:cNvSpPr txBox="1"/>
          <p:nvPr/>
        </p:nvSpPr>
        <p:spPr>
          <a:xfrm>
            <a:off x="853938" y="1080982"/>
            <a:ext cx="102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F8FFF-892C-C5FD-9E1C-BC0231926AE7}"/>
              </a:ext>
            </a:extLst>
          </p:cNvPr>
          <p:cNvSpPr txBox="1"/>
          <p:nvPr/>
        </p:nvSpPr>
        <p:spPr>
          <a:xfrm>
            <a:off x="7982820" y="4483458"/>
            <a:ext cx="89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300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8EE740-CDE6-65E2-31C2-EA580652E00A}"/>
              </a:ext>
            </a:extLst>
          </p:cNvPr>
          <p:cNvSpPr txBox="1"/>
          <p:nvPr/>
        </p:nvSpPr>
        <p:spPr>
          <a:xfrm>
            <a:off x="7219158" y="4486576"/>
            <a:ext cx="82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400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1BDE4A-F692-E3D0-6EF2-96BF84F25063}"/>
              </a:ext>
            </a:extLst>
          </p:cNvPr>
          <p:cNvSpPr txBox="1"/>
          <p:nvPr/>
        </p:nvSpPr>
        <p:spPr>
          <a:xfrm>
            <a:off x="6483810" y="4505828"/>
            <a:ext cx="83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88A495-D6D7-E1E7-4CA7-160DE57A4BB0}"/>
              </a:ext>
            </a:extLst>
          </p:cNvPr>
          <p:cNvSpPr txBox="1"/>
          <p:nvPr/>
        </p:nvSpPr>
        <p:spPr>
          <a:xfrm>
            <a:off x="5789067" y="4498500"/>
            <a:ext cx="89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600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E2655-AD18-9C19-7D20-2C536B09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D9FE-57D6-B10D-0899-525EFF38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546A-83D2-9E6E-86CE-FF0B969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2DFD-5A5C-1931-40E6-AEECC599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53"/>
          <a:stretch/>
        </p:blipFill>
        <p:spPr>
          <a:xfrm>
            <a:off x="4066334" y="127448"/>
            <a:ext cx="3998302" cy="3115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/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Dataset</a:t>
                </a:r>
              </a:p>
              <a:p>
                <a:pPr algn="ctr"/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(Image, Mask,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003E72-433C-9548-59F7-91D2F4CA8593}"/>
              </a:ext>
            </a:extLst>
          </p:cNvPr>
          <p:cNvSpPr/>
          <p:nvPr/>
        </p:nvSpPr>
        <p:spPr>
          <a:xfrm>
            <a:off x="462427" y="1829293"/>
            <a:ext cx="2418095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Dataset</a:t>
            </a:r>
          </a:p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/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U-Net</a:t>
                </a:r>
                <a:r>
                  <a:rPr lang="en-GB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𝑊𝐶𝐹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𝑀𝑎𝑠</m:t>
                    </m:r>
                    <m:sSub>
                      <m:sSubPr>
                        <m:ctrlPr>
                          <a:rPr lang="en-GB" sz="12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/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Postprocessing &amp; Filtering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𝑀𝑎𝑠𝑘</m:t>
                          </m:r>
                        </m:e>
                        <m:sub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𝑊𝐶𝐹</m:t>
                          </m:r>
                        </m:sub>
                      </m:sSub>
                    </m:oMath>
                  </m:oMathPara>
                </a14:m>
                <a:endParaRPr lang="es-ES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/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𝑓𝑒𝑎𝑡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/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Transformation Matrix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/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Multilayer Perceptron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0D9F6-BBCE-D348-B2E3-224C906B2BDD}"/>
              </a:ext>
            </a:extLst>
          </p:cNvPr>
          <p:cNvSpPr/>
          <p:nvPr/>
        </p:nvSpPr>
        <p:spPr>
          <a:xfrm>
            <a:off x="9405314" y="3112863"/>
            <a:ext cx="2418096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Sorting Logic </a:t>
            </a:r>
          </a:p>
          <a:p>
            <a:pPr algn="ctr"/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(Order of picking)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/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Robot Controller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O: </a:t>
                </a:r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Piece Picking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D47AB-FEDC-2066-77FE-53921816245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77173" y="897063"/>
            <a:ext cx="231966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1DB3A-22AD-7CC6-2780-50D2AF8A5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69800" y="1221063"/>
            <a:ext cx="1675" cy="6082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EECB7E-CCAD-99FF-4B5D-6984EAAF793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667245" y="2477293"/>
            <a:ext cx="4230" cy="61018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2B84F0-F80B-14A8-DDC7-97834B55F1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57138" y="3735480"/>
            <a:ext cx="10107" cy="62342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BF70AE-F1CF-7C61-C246-A731CE5763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866186" y="4924208"/>
            <a:ext cx="546764" cy="1386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B26DC4-5BE2-2C0A-7434-2AC106C1539F}"/>
              </a:ext>
            </a:extLst>
          </p:cNvPr>
          <p:cNvCxnSpPr>
            <a:cxnSpLocks/>
          </p:cNvCxnSpPr>
          <p:nvPr/>
        </p:nvCxnSpPr>
        <p:spPr>
          <a:xfrm>
            <a:off x="575035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922288-5E23-4F27-1391-015A058D3C85}"/>
              </a:ext>
            </a:extLst>
          </p:cNvPr>
          <p:cNvCxnSpPr>
            <a:cxnSpLocks/>
          </p:cNvCxnSpPr>
          <p:nvPr/>
        </p:nvCxnSpPr>
        <p:spPr>
          <a:xfrm>
            <a:off x="5241303" y="4887111"/>
            <a:ext cx="50904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8ED67C-07E2-CEBB-2CBD-540AF6CF07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34266" y="4098541"/>
            <a:ext cx="29933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8487C-8FAA-A85F-545B-924E28DBDE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5955" y="5469835"/>
            <a:ext cx="297645" cy="159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A28893-815A-E23E-9220-81CCE94F2E46}"/>
              </a:ext>
            </a:extLst>
          </p:cNvPr>
          <p:cNvCxnSpPr>
            <a:cxnSpLocks/>
          </p:cNvCxnSpPr>
          <p:nvPr/>
        </p:nvCxnSpPr>
        <p:spPr>
          <a:xfrm>
            <a:off x="911839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0912652-5093-718F-E655-77A003CA108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815099" y="4098541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0AC07A-5E93-DF73-B64D-8DCC0EAC02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15099" y="5471432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5EB8AC-5909-F94A-F82C-658DAE8099A7}"/>
              </a:ext>
            </a:extLst>
          </p:cNvPr>
          <p:cNvCxnSpPr>
            <a:cxnSpLocks/>
          </p:cNvCxnSpPr>
          <p:nvPr/>
        </p:nvCxnSpPr>
        <p:spPr>
          <a:xfrm>
            <a:off x="9134475" y="4801767"/>
            <a:ext cx="147988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EDD85C-0334-D2DD-9D39-E80006AB0629}"/>
              </a:ext>
            </a:extLst>
          </p:cNvPr>
          <p:cNvCxnSpPr>
            <a:cxnSpLocks/>
          </p:cNvCxnSpPr>
          <p:nvPr/>
        </p:nvCxnSpPr>
        <p:spPr>
          <a:xfrm flipV="1">
            <a:off x="10604255" y="3760863"/>
            <a:ext cx="10107" cy="10409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4F232A-0B8D-368D-A51A-01ABE26DE556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614362" y="1383063"/>
            <a:ext cx="19007" cy="172980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F6AB6-E5BB-60A1-4AA7-CB3C0587EDE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89520" y="897063"/>
            <a:ext cx="1834801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5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3F930-4AEB-32FB-08A6-10E2548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743B-7FFF-F66F-BB9C-9CDED28B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A728A-2BC9-E841-2AF8-90531371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88EB0FF-F771-EE18-B482-1A9A816B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77" name="Picture 76" descr="A white paper with a coin on it&#10;&#10;Description automatically generated">
            <a:extLst>
              <a:ext uri="{FF2B5EF4-FFF2-40B4-BE49-F238E27FC236}">
                <a16:creationId xmlns:a16="http://schemas.microsoft.com/office/drawing/2014/main" id="{28A5429F-FD9C-9F3B-81C5-FB871CBE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3" y="1209376"/>
            <a:ext cx="2048001" cy="11520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8E8EB31-E931-F6B6-83E2-D10DFB9B5AEA}"/>
              </a:ext>
            </a:extLst>
          </p:cNvPr>
          <p:cNvSpPr txBox="1"/>
          <p:nvPr/>
        </p:nvSpPr>
        <p:spPr>
          <a:xfrm>
            <a:off x="5980761" y="5540911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0" name="Picture 79" descr="A white paper with a shadow on it&#10;&#10;Description automatically generated">
            <a:extLst>
              <a:ext uri="{FF2B5EF4-FFF2-40B4-BE49-F238E27FC236}">
                <a16:creationId xmlns:a16="http://schemas.microsoft.com/office/drawing/2014/main" id="{53BD4932-D2C6-FB92-E274-1E92B250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95" y="1209376"/>
            <a:ext cx="2048001" cy="1152001"/>
          </a:xfrm>
          <a:prstGeom prst="rect">
            <a:avLst/>
          </a:prstGeom>
        </p:spPr>
      </p:pic>
      <p:pic>
        <p:nvPicPr>
          <p:cNvPr id="88" name="Picture 87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8E15316-BE8F-2A96-C4BB-AA739F65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692" y="1181014"/>
            <a:ext cx="2048001" cy="11741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CA6F263-7E15-5297-5B4A-EB41C93C8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94" name="Picture 93" descr="A shadow of a person's hand&#10;&#10;Description automatically generated">
            <a:extLst>
              <a:ext uri="{FF2B5EF4-FFF2-40B4-BE49-F238E27FC236}">
                <a16:creationId xmlns:a16="http://schemas.microsoft.com/office/drawing/2014/main" id="{8862E332-F21B-86B3-2166-7A08945AD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93" y="2780782"/>
            <a:ext cx="2037376" cy="114602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DEDF733-20B6-A4DA-E061-8A7D54D5E443}"/>
              </a:ext>
            </a:extLst>
          </p:cNvPr>
          <p:cNvSpPr txBox="1"/>
          <p:nvPr/>
        </p:nvSpPr>
        <p:spPr>
          <a:xfrm>
            <a:off x="5445592" y="851257"/>
            <a:ext cx="17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1.- Raw Images: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39975-B736-9928-F907-2A3EEA383E63}"/>
              </a:ext>
            </a:extLst>
          </p:cNvPr>
          <p:cNvSpPr txBox="1"/>
          <p:nvPr/>
        </p:nvSpPr>
        <p:spPr>
          <a:xfrm>
            <a:off x="5391719" y="2406709"/>
            <a:ext cx="414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2.- Warped Images (Distortion correction + M):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1" name="Picture 100" descr="A white surface with a shadow&#10;&#10;Description automatically generated">
            <a:extLst>
              <a:ext uri="{FF2B5EF4-FFF2-40B4-BE49-F238E27FC236}">
                <a16:creationId xmlns:a16="http://schemas.microsoft.com/office/drawing/2014/main" id="{B2A3FA7E-E446-6DF8-73C1-465C2D2F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795" y="2782701"/>
            <a:ext cx="2047375" cy="1151648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CB54D-B4F2-075A-FF48-0C533593A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216" y="4329187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B1C5B2A-BCD0-A785-0BB2-0D873AC7F87C}"/>
              </a:ext>
            </a:extLst>
          </p:cNvPr>
          <p:cNvSpPr txBox="1"/>
          <p:nvPr/>
        </p:nvSpPr>
        <p:spPr>
          <a:xfrm>
            <a:off x="5391719" y="400256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E9083A-70D1-A799-1A78-042181C2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795" y="4310341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57BB79B-BF52-0C54-337A-667413FF5B3E}"/>
              </a:ext>
            </a:extLst>
          </p:cNvPr>
          <p:cNvSpPr txBox="1"/>
          <p:nvPr/>
        </p:nvSpPr>
        <p:spPr>
          <a:xfrm>
            <a:off x="8220291" y="5510124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A7FB-846C-7DB7-E0E2-55761B21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16F4-EBCB-2DDA-61B3-A584958A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4B7-B2DF-3606-E4F1-3C78802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5C9A-1468-E8E4-617F-D3C3F0F6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211A4A2-4805-42AF-7752-5058C2D6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271311F-DB6B-3066-FFEB-43C33F402B31}"/>
              </a:ext>
            </a:extLst>
          </p:cNvPr>
          <p:cNvSpPr txBox="1"/>
          <p:nvPr/>
        </p:nvSpPr>
        <p:spPr>
          <a:xfrm>
            <a:off x="6453745" y="2074665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C3433C-E963-5525-62E1-522A59F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9F35E4-841D-FB45-C807-4C4F837D2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00" y="862941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F8E6812-0D78-68F6-1B9B-680185EBB944}"/>
              </a:ext>
            </a:extLst>
          </p:cNvPr>
          <p:cNvSpPr txBox="1"/>
          <p:nvPr/>
        </p:nvSpPr>
        <p:spPr>
          <a:xfrm>
            <a:off x="5864703" y="53631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795ED-B4E9-1754-BCBD-9138DD1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779" y="844095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9786E7C-BF7D-F622-073E-33CA04889611}"/>
              </a:ext>
            </a:extLst>
          </p:cNvPr>
          <p:cNvSpPr txBox="1"/>
          <p:nvPr/>
        </p:nvSpPr>
        <p:spPr>
          <a:xfrm>
            <a:off x="8693275" y="2043878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8C8DC-ED90-9DCC-D8F0-1518486746EA}"/>
              </a:ext>
            </a:extLst>
          </p:cNvPr>
          <p:cNvSpPr txBox="1"/>
          <p:nvPr/>
        </p:nvSpPr>
        <p:spPr>
          <a:xfrm>
            <a:off x="5866445" y="242485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4.- Get object Pixel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/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≡#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𝑝𝑖𝑒𝑐𝑒𝑠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blipFill>
                <a:blip r:embed="rId6"/>
                <a:stretch>
                  <a:fillRect r="-1493" b="-270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29A1AB-00D3-EBF6-B800-422E610D8657}"/>
              </a:ext>
            </a:extLst>
          </p:cNvPr>
          <p:cNvSpPr txBox="1"/>
          <p:nvPr/>
        </p:nvSpPr>
        <p:spPr>
          <a:xfrm>
            <a:off x="5868187" y="316709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5.- 2D 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 3D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/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/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6.-Transformation camera coordinates to robot base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blipFill>
                <a:blip r:embed="rId8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/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E65A-F730-FAEE-F2A5-C99263BB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94D2F-1FE2-0163-8A89-333A96FA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728C-1FBC-84FD-B98C-FD3DEF5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3C918-A81D-3739-B354-8D7370F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First approach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4994CEA-6600-A2EA-9880-105376F4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7D43AC-57F5-7F8F-F66A-0CF3151E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/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blipFill>
                <a:blip r:embed="rId4"/>
                <a:stretch>
                  <a:fillRect l="-380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50BC37-F39C-DC19-8830-CCECB093BACD}"/>
              </a:ext>
            </a:extLst>
          </p:cNvPr>
          <p:cNvSpPr/>
          <p:nvPr/>
        </p:nvSpPr>
        <p:spPr>
          <a:xfrm>
            <a:off x="6992066" y="1400537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F8350-9D4C-AA15-A8C3-07AB34C09E3A}"/>
              </a:ext>
            </a:extLst>
          </p:cNvPr>
          <p:cNvSpPr/>
          <p:nvPr/>
        </p:nvSpPr>
        <p:spPr>
          <a:xfrm>
            <a:off x="8296200" y="1697150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A2DDF2F-927D-2E01-CCE1-DA367BFEA96C}"/>
              </a:ext>
            </a:extLst>
          </p:cNvPr>
          <p:cNvSpPr/>
          <p:nvPr/>
        </p:nvSpPr>
        <p:spPr>
          <a:xfrm>
            <a:off x="7866433" y="2252722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7D27881-2744-C870-9041-1B75305291D0}"/>
              </a:ext>
            </a:extLst>
          </p:cNvPr>
          <p:cNvSpPr/>
          <p:nvPr/>
        </p:nvSpPr>
        <p:spPr>
          <a:xfrm>
            <a:off x="8426984" y="1851332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6952E-0DE6-2E15-51BE-97EFDB4D4509}"/>
              </a:ext>
            </a:extLst>
          </p:cNvPr>
          <p:cNvSpPr txBox="1"/>
          <p:nvPr/>
        </p:nvSpPr>
        <p:spPr>
          <a:xfrm>
            <a:off x="7829499" y="2589824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1C-DAE1-9E90-F1BE-A2EEF5278C0D}"/>
              </a:ext>
            </a:extLst>
          </p:cNvPr>
          <p:cNvSpPr txBox="1"/>
          <p:nvPr/>
        </p:nvSpPr>
        <p:spPr>
          <a:xfrm>
            <a:off x="7961742" y="1802118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/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/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3B531-8778-FCCC-3567-AA4A270E238B}"/>
              </a:ext>
            </a:extLst>
          </p:cNvPr>
          <p:cNvCxnSpPr>
            <a:cxnSpLocks/>
          </p:cNvCxnSpPr>
          <p:nvPr/>
        </p:nvCxnSpPr>
        <p:spPr>
          <a:xfrm flipV="1">
            <a:off x="8052816" y="2412551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/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D03D6A-7961-5A70-B2F0-25385E89B47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530199" y="1989807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/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E58670-ECEF-C219-8B4C-64BF46EE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822" y="2863784"/>
            <a:ext cx="879897" cy="712554"/>
          </a:xfrm>
          <a:prstGeom prst="rect">
            <a:avLst/>
          </a:prstGeom>
        </p:spPr>
      </p:pic>
      <p:pic>
        <p:nvPicPr>
          <p:cNvPr id="43" name="Picture 42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2C7B379F-0887-4617-4F83-899552B9C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143" y="3839206"/>
            <a:ext cx="3081676" cy="216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/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blipFill>
                <a:blip r:embed="rId11"/>
                <a:stretch>
                  <a:fillRect t="-2222" r="-104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/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0" dirty="0">
                    <a:solidFill>
                      <a:schemeClr val="bg2">
                        <a:lumMod val="10000"/>
                      </a:schemeClr>
                    </a:solidFill>
                  </a:rPr>
                  <a:t>Uncertainty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blipFill>
                <a:blip r:embed="rId12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8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D77D-96C3-66EB-6BC0-674340A7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C3F6-6989-08D2-6B11-982EEDC0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4C3C-05D7-23DD-2CF4-374C7C4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45F6-205E-0B69-B8E9-3E13F48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/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blipFill>
                <a:blip r:embed="rId2"/>
                <a:stretch>
                  <a:fillRect l="-38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5417A3F-321B-F470-F781-BBB6DBF19A1C}"/>
              </a:ext>
            </a:extLst>
          </p:cNvPr>
          <p:cNvSpPr/>
          <p:nvPr/>
        </p:nvSpPr>
        <p:spPr>
          <a:xfrm>
            <a:off x="2084684" y="1487385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C9EB2E-06BF-E691-53CB-0A2E878C5A79}"/>
              </a:ext>
            </a:extLst>
          </p:cNvPr>
          <p:cNvSpPr/>
          <p:nvPr/>
        </p:nvSpPr>
        <p:spPr>
          <a:xfrm>
            <a:off x="3388818" y="1783998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2F75B-DAEF-428A-442F-B31197311385}"/>
              </a:ext>
            </a:extLst>
          </p:cNvPr>
          <p:cNvSpPr/>
          <p:nvPr/>
        </p:nvSpPr>
        <p:spPr>
          <a:xfrm>
            <a:off x="2959051" y="2339570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ED5BD4D0-6497-ED7A-784D-0832CA174A25}"/>
              </a:ext>
            </a:extLst>
          </p:cNvPr>
          <p:cNvSpPr/>
          <p:nvPr/>
        </p:nvSpPr>
        <p:spPr>
          <a:xfrm>
            <a:off x="3519602" y="1938180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A842F-CA64-C33D-B4F9-EED8CD3B5E64}"/>
              </a:ext>
            </a:extLst>
          </p:cNvPr>
          <p:cNvSpPr txBox="1"/>
          <p:nvPr/>
        </p:nvSpPr>
        <p:spPr>
          <a:xfrm>
            <a:off x="2922117" y="2676672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949CA-7744-E579-D68C-28A1775B88E0}"/>
              </a:ext>
            </a:extLst>
          </p:cNvPr>
          <p:cNvSpPr txBox="1"/>
          <p:nvPr/>
        </p:nvSpPr>
        <p:spPr>
          <a:xfrm>
            <a:off x="3054360" y="1888966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/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/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9A75D8-72E0-A0F3-8515-E5234250BB2F}"/>
              </a:ext>
            </a:extLst>
          </p:cNvPr>
          <p:cNvCxnSpPr>
            <a:cxnSpLocks/>
          </p:cNvCxnSpPr>
          <p:nvPr/>
        </p:nvCxnSpPr>
        <p:spPr>
          <a:xfrm flipV="1">
            <a:off x="3145434" y="2499399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/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894A90-C8A4-CA7D-6BAE-7F606D09A2C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22817" y="2076655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/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E8B0830-965B-0108-D4FF-B2C8B63D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440" y="2950632"/>
            <a:ext cx="879897" cy="71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/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2.-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 + Camera Deviation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</a:p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blipFill>
                <a:blip r:embed="rId8"/>
                <a:stretch>
                  <a:fillRect l="-496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C898D952-ED61-9128-1396-36EB1F331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319" y="3719017"/>
            <a:ext cx="3081676" cy="2164931"/>
          </a:xfrm>
          <a:prstGeom prst="rect">
            <a:avLst/>
          </a:prstGeom>
        </p:spPr>
      </p:pic>
      <p:pic>
        <p:nvPicPr>
          <p:cNvPr id="9" name="Picture 8" descr="A graph with red dots and green dots&#10;&#10;Description automatically generated">
            <a:extLst>
              <a:ext uri="{FF2B5EF4-FFF2-40B4-BE49-F238E27FC236}">
                <a16:creationId xmlns:a16="http://schemas.microsoft.com/office/drawing/2014/main" id="{A32019C1-831E-EC3F-E1D4-12DABF4CE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89" y="3821407"/>
            <a:ext cx="3158854" cy="2218254"/>
          </a:xfrm>
          <a:prstGeom prst="rect">
            <a:avLst/>
          </a:prstGeom>
        </p:spPr>
      </p:pic>
      <p:pic>
        <p:nvPicPr>
          <p:cNvPr id="11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92ADCEF-7068-E857-4B31-3D5DE454C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1682" y="1598979"/>
            <a:ext cx="2958561" cy="2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BF69-52D4-1943-DF0B-AD8ED1BE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53CAC-AAEA-B870-543D-EA56CDD6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FDEF-1BE5-1C12-10EC-BB55393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95263-AC1D-8C81-1F78-AC22D08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E5AC4-7F1D-6650-7BDC-7A2BF02D333C}"/>
              </a:ext>
            </a:extLst>
          </p:cNvPr>
          <p:cNvSpPr txBox="1"/>
          <p:nvPr/>
        </p:nvSpPr>
        <p:spPr>
          <a:xfrm>
            <a:off x="568801" y="1042934"/>
            <a:ext cx="4932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Previous Mask (H=Hue, S=Saturation, V=Value)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Load HSV calibration parameters.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Convert image to HSV for color-based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segmentation.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Create mask using HSV calibration values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Apply opening (erosión+dilatation) to remove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noise/small objects</a:t>
            </a:r>
          </a:p>
          <a:p>
            <a:pPr algn="just"/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Effective for color segmentation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Sensitive to brightness changes (e.g., Sadows)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 descr="A white object in the dark&#10;&#10;Description automatically generated">
            <a:extLst>
              <a:ext uri="{FF2B5EF4-FFF2-40B4-BE49-F238E27FC236}">
                <a16:creationId xmlns:a16="http://schemas.microsoft.com/office/drawing/2014/main" id="{0AC56523-01B4-093B-0998-94A280FCF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32" y="992990"/>
            <a:ext cx="2477459" cy="139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coin on a white surface&#10;&#10;Description automatically generated">
            <a:extLst>
              <a:ext uri="{FF2B5EF4-FFF2-40B4-BE49-F238E27FC236}">
                <a16:creationId xmlns:a16="http://schemas.microsoft.com/office/drawing/2014/main" id="{E1DE5444-FFC4-E507-A60A-B9D09428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33" y="986681"/>
            <a:ext cx="2471379" cy="1390151"/>
          </a:xfrm>
          <a:prstGeom prst="rect">
            <a:avLst/>
          </a:prstGeom>
        </p:spPr>
      </p:pic>
      <p:pic>
        <p:nvPicPr>
          <p:cNvPr id="31" name="Picture 30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0BAAE6B2-DB42-AEEF-91AE-F96EB0E5E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3" y="2630229"/>
            <a:ext cx="5157574" cy="290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9E57-2A99-A899-8A70-CE43849C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77F28-35E4-0FEF-603C-6E5846A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F987-4EB8-3A43-FE86-09FF18B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5D976-2592-D6F1-063C-DFCFBFB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9E98A-39D7-D267-9266-C9A5B1F64974}"/>
              </a:ext>
            </a:extLst>
          </p:cNvPr>
          <p:cNvSpPr txBox="1"/>
          <p:nvPr/>
        </p:nvSpPr>
        <p:spPr>
          <a:xfrm>
            <a:off x="568801" y="1042934"/>
            <a:ext cx="49328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New Mask (Grayscale)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Grayscale Conversion to reduce complexity.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Edge Detection with Canny Algorithm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1.3.1 Identify edges by finding intensity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 gradients.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1.3.2 Filter out weak edges, keeping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strong ones.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Contour Detection to find and outline distinct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shapes.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Mask Creation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Objects where colour isn´t distinctive, but shape is.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Information loss when converting to grayscale.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CA84C828-4EF2-20F2-F98B-CB80C003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0" y="614090"/>
            <a:ext cx="4247400" cy="238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ow of white circles&#10;&#10;Description automatically generated">
            <a:extLst>
              <a:ext uri="{FF2B5EF4-FFF2-40B4-BE49-F238E27FC236}">
                <a16:creationId xmlns:a16="http://schemas.microsoft.com/office/drawing/2014/main" id="{EEE2F037-7AC8-0E72-A27B-6BE82A6CA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1" y="3429000"/>
            <a:ext cx="4247400" cy="2389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8C695-6AA4-B59B-8490-0624F1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D219-B63C-6885-E511-B09717E0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83D4A9-D50F-C4EF-D2D6-B595322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Master´s Thesis Workflow</a:t>
            </a:r>
            <a:endParaRPr lang="en-GB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DD3D78-DC53-D27D-0932-2F7C313CF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45" y="1183174"/>
            <a:ext cx="9509909" cy="44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E646-1CED-3AC1-091D-AAD5D6A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B9296-4F5F-9470-97BD-EF36068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7A0AD-4876-C995-242D-9B7A0EED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EBB4783-5C68-C305-7405-09D7C06C7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84" y="2081598"/>
            <a:ext cx="4050596" cy="2694804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3DD91-EFC1-8E62-CEEE-308611CC2A04}"/>
              </a:ext>
            </a:extLst>
          </p:cNvPr>
          <p:cNvSpPr/>
          <p:nvPr/>
        </p:nvSpPr>
        <p:spPr>
          <a:xfrm>
            <a:off x="8750329" y="7258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U-Net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B47C-B51E-E656-2E69-EFE41C04AAC0}"/>
              </a:ext>
            </a:extLst>
          </p:cNvPr>
          <p:cNvCxnSpPr>
            <a:cxnSpLocks/>
          </p:cNvCxnSpPr>
          <p:nvPr/>
        </p:nvCxnSpPr>
        <p:spPr>
          <a:xfrm>
            <a:off x="5887916" y="999542"/>
            <a:ext cx="291368" cy="727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/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/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/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0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Rescaled Image: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blipFill>
                <a:blip r:embed="rId5"/>
                <a:stretch>
                  <a:fillRect l="-1288"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/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Raw Image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blipFill>
                <a:blip r:embed="rId6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EFE6A-7C65-BA8D-B9E6-3B37D65D5F0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237873" y="1272597"/>
            <a:ext cx="2025298" cy="764241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8E41C-4E64-80F9-BC67-7F19F6FA2C3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263171" y="1272597"/>
            <a:ext cx="2025298" cy="722562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880FA7-B2F5-EBE3-4021-4653533FDB7F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638404" y="1006819"/>
            <a:ext cx="227696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9E486-A542-8850-8617-A1B03F27656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278983" y="999220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28BF24-634D-5C51-1145-F78DAECBC0B5}"/>
              </a:ext>
            </a:extLst>
          </p:cNvPr>
          <p:cNvCxnSpPr>
            <a:cxnSpLocks/>
          </p:cNvCxnSpPr>
          <p:nvPr/>
        </p:nvCxnSpPr>
        <p:spPr>
          <a:xfrm flipV="1">
            <a:off x="9776013" y="990039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/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1.- Loss function (Binary Cross Entropy with Logits)</a:t>
                </a:r>
              </a:p>
              <a:p>
                <a:endParaRPr lang="en-GB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s-ES" sz="1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2.- Evaluation Metric: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𝑑𝑖𝑐𝑒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3.- Benchmark U-Net (ImageNet –C) [2]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blipFill>
                <a:blip r:embed="rId7"/>
                <a:stretch>
                  <a:fillRect l="-635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A3C681DB-D396-D6E8-6307-360B744D87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19" t="30223" r="14310" b="27755"/>
          <a:stretch/>
        </p:blipFill>
        <p:spPr>
          <a:xfrm>
            <a:off x="10050208" y="319096"/>
            <a:ext cx="290453" cy="1688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2BCBC2-AFC0-B86D-140B-04F448419B4F}"/>
              </a:ext>
            </a:extLst>
          </p:cNvPr>
          <p:cNvSpPr txBox="1"/>
          <p:nvPr/>
        </p:nvSpPr>
        <p:spPr>
          <a:xfrm>
            <a:off x="10364867" y="267477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194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b="1" dirty="0" smtClean="0">
            <a:solidFill>
              <a:schemeClr val="tx1">
                <a:lumMod val="50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1404</Words>
  <Application>Microsoft Office PowerPoint</Application>
  <PresentationFormat>Widescreen</PresentationFormat>
  <Paragraphs>305</Paragraphs>
  <Slides>19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KU Leuven</vt:lpstr>
      <vt:lpstr>KU Leuven Sedes</vt:lpstr>
      <vt:lpstr>AI Reliability in Industrial Safety A Case Study with ABB IRB 1200 and Intel RealSense D415 </vt:lpstr>
      <vt:lpstr>State of the Art</vt:lpstr>
      <vt:lpstr>State of the Art</vt:lpstr>
      <vt:lpstr>First approach</vt:lpstr>
      <vt:lpstr>Modifications</vt:lpstr>
      <vt:lpstr>Modifications</vt:lpstr>
      <vt:lpstr>Modifications</vt:lpstr>
      <vt:lpstr>Master´s Thesis Workflow</vt:lpstr>
      <vt:lpstr>U-Net [1]</vt:lpstr>
      <vt:lpstr>U-Net [1]</vt:lpstr>
      <vt:lpstr>Post Processing </vt:lpstr>
      <vt:lpstr>MLP 1</vt:lpstr>
      <vt:lpstr>MLP 2</vt:lpstr>
      <vt:lpstr>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2024-07-10T08:31:49Z</dcterms:modified>
</cp:coreProperties>
</file>